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2"/>
  </p:notesMasterIdLst>
  <p:sldIdLst>
    <p:sldId id="257" r:id="rId4"/>
    <p:sldId id="258" r:id="rId5"/>
    <p:sldId id="261" r:id="rId6"/>
    <p:sldId id="264" r:id="rId7"/>
    <p:sldId id="262" r:id="rId8"/>
    <p:sldId id="263" r:id="rId9"/>
    <p:sldId id="266" r:id="rId10"/>
    <p:sldId id="267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41C52BF7-F10D-42DD-8479-FF2DDF1A0279}">
  <a:tblStyle styleId="{41C52BF7-F10D-42DD-8479-FF2DDF1A027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24" d="100"/>
          <a:sy n="124" d="100"/>
        </p:scale>
        <p:origin x="-656" y="-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8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7937522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7" name="Shape 57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-  10th February, 2014</a:t>
            </a:r>
            <a:endParaRPr sz="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8" name="Shape 5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1" name="Shape 61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2" name="Shape 62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 b="0" i="0" u="none" strike="noStrike" cap="none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3" name="Shape 63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 TITLE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6" name="Shape 66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9" name="Shape 69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3200"/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5" name="Shape 75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6" name="Shape 76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7" name="Shape 77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1" name="Shape 81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osis"/>
              <a:buChar char="●"/>
              <a:defRPr sz="24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2" name="Shape 92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1" name="Shape 101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4" name="Shape 104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5" name="Shape 105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6" name="Shape 106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7" name="Shape 107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8" name="Shape 108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9" name="Shape 109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0" name="Shape 110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1" name="Shape 111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2" name="Shape 112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3" name="Shape 113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4" name="Shape 114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5" name="Shape 115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7" name="Shape 117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8" name="Shape 118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9" name="Shape 119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0" name="Shape 120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1" name="Shape 121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2" name="Shape 122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4" name="Shape 124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5" name="Shape 125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6" name="Shape 126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7" name="Shape 127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Shape 130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4" name="Shape 134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5" name="Shape 135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8" name="Shape 138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hape 1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Shape 141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Shape 142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3" name="Shape 143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4" name="Shape 144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5" name="Shape 1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8" name="Shape 148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9" name="Shape 149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0" name="Shape 1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Shape 152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3" name="Shape 153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4" name="Shape 154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0" name="Shape 1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Shape 161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4" name="Shape 164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5" name="Shape 1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Shape 1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Shape 167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8" name="Shape 168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hape 170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Shape 17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3" name="Shape 173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hape 17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8" name="Shape 178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Shape 18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Shape 181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2" name="Shape 182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hape 18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Shape 18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Shape 1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1" name="Shape 191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2" name="Shape 19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Shape 193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 b="0" i="0" u="none" strike="noStrike" cap="none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Q2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Q3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Q4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 b="0" i="0" u="none" strike="noStrike" cap="none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4" name="Shape 2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20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33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-US" sz="5600" b="0" i="0" u="none" strike="noStrike" cap="none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Funnels</a:t>
            </a:r>
            <a:endParaRPr sz="1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Learn SQL from Scratch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Connor Schlecht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" sz="28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Table </a:t>
            </a:r>
            <a:r>
              <a:rPr lang="en" sz="28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of Contents</a:t>
            </a:r>
            <a:endParaRPr sz="28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1265275"/>
            <a:ext cx="8061300" cy="32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b="0" i="0" u="none" strike="noStrike" cap="none" dirty="0" smtClean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Question 1 – Table columns</a:t>
            </a:r>
            <a:endParaRPr sz="24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b="0" i="0" u="none" strike="noStrike" cap="none" dirty="0" smtClean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Question 2 – Quiz Funnel</a:t>
            </a:r>
            <a:endParaRPr sz="24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 smtClean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Question 3 – Quiz Funnel Results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b="0" i="0" u="none" strike="noStrike" cap="none" dirty="0" smtClean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Question 4 – Home try-on AB funnel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 smtClean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Question 5 – Left Join on AB funnel</a:t>
            </a:r>
          </a:p>
          <a:p>
            <a:pPr marL="457200" lvl="0" indent="-381000">
              <a:lnSpc>
                <a:spcPct val="115000"/>
              </a:lnSpc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 smtClean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Conclusion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Question 1: Table Columns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quiz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LIMIT 10;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Select all columns from the first 10 rows. What columns does the table have?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r>
              <a:rPr lang="en-US" sz="1200" dirty="0"/>
              <a:t>Answer: question, </a:t>
            </a:r>
            <a:r>
              <a:rPr lang="en-US" sz="1200" dirty="0" err="1"/>
              <a:t>user_id</a:t>
            </a:r>
            <a:r>
              <a:rPr lang="en-US" sz="1200" dirty="0"/>
              <a:t>, response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Question 2: </a:t>
            </a:r>
            <a:r>
              <a:rPr lang="en-US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Quiz Funnel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900" dirty="0"/>
              <a:t>SELECT question, COUNT(DISTINCT </a:t>
            </a:r>
            <a:r>
              <a:rPr lang="en-US" sz="900" dirty="0" err="1"/>
              <a:t>user_id</a:t>
            </a:r>
            <a:r>
              <a:rPr lang="en-US" sz="900" dirty="0"/>
              <a:t>)</a:t>
            </a:r>
          </a:p>
          <a:p>
            <a:r>
              <a:rPr lang="en-US" sz="900" dirty="0"/>
              <a:t> FROM survey</a:t>
            </a:r>
          </a:p>
          <a:p>
            <a:r>
              <a:rPr lang="en-US" sz="900" dirty="0"/>
              <a:t> GROUP BY question;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is the number of responses for each question?</a:t>
            </a:r>
          </a:p>
          <a:p>
            <a:pPr marL="2286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286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500</a:t>
            </a:r>
          </a:p>
          <a:p>
            <a:pPr marL="2286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sz="1200" b="0" i="0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475</a:t>
            </a:r>
          </a:p>
          <a:p>
            <a:pPr marL="2286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380</a:t>
            </a:r>
          </a:p>
          <a:p>
            <a:pPr marL="2286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sz="1200" b="0" i="0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361</a:t>
            </a:r>
          </a:p>
          <a:p>
            <a:pPr marL="2286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270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205164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Question 3: Quiz Funnel Results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Shape 331"/>
          <p:cNvSpPr txBox="1"/>
          <p:nvPr/>
        </p:nvSpPr>
        <p:spPr>
          <a:xfrm>
            <a:off x="177975" y="1201325"/>
            <a:ext cx="4920900" cy="38478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-US" sz="1200" b="0" i="0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Which questions of the quiz have a lower completion rate? SEE TABLE</a:t>
            </a:r>
          </a:p>
          <a:p>
            <a:pPr marL="171450" lvl="2" indent="-171450">
              <a:lnSpc>
                <a:spcPct val="115000"/>
              </a:lnSpc>
              <a:buSzPts val="1200"/>
              <a:buFont typeface="Arial"/>
              <a:buChar char="●"/>
            </a:pPr>
            <a:r>
              <a:rPr lang="en-US" sz="1200" b="0" i="0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do you think is the Reason?</a:t>
            </a:r>
          </a:p>
          <a:p>
            <a:pPr marL="171450" lvl="2" indent="-171450">
              <a:lnSpc>
                <a:spcPct val="115000"/>
              </a:lnSpc>
              <a:buSzPts val="1200"/>
              <a:buFont typeface="Arial"/>
              <a:buChar char="●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I believe the reason for this is that question 5 is the most invasive to the consumers private health info as they are specifically asking for a date of last examination which some may not remember or others may not feel comfortable presenting the info to a company.</a:t>
            </a:r>
          </a:p>
          <a:p>
            <a:pPr marL="171450" lvl="2" indent="-171450">
              <a:lnSpc>
                <a:spcPct val="115000"/>
              </a:lnSpc>
              <a:buSzPts val="1200"/>
              <a:buFont typeface="Arial"/>
              <a:buChar char="●"/>
            </a:pPr>
            <a:r>
              <a:rPr lang="en-US" sz="1200" b="0" i="0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 believe question 3 is a difficult one to answer as many consumers like different shapes of lenses, 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some have difficulty choosing just one. 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32" name="Shape 332"/>
          <p:cNvGraphicFramePr/>
          <p:nvPr>
            <p:extLst>
              <p:ext uri="{D42A27DB-BD31-4B8C-83A1-F6EECF244321}">
                <p14:modId xmlns:p14="http://schemas.microsoft.com/office/powerpoint/2010/main" val="1973486395"/>
              </p:ext>
            </p:extLst>
          </p:nvPr>
        </p:nvGraphicFramePr>
        <p:xfrm>
          <a:off x="5275700" y="1201263"/>
          <a:ext cx="3492225" cy="3857749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2127600"/>
                <a:gridCol w="1364625"/>
              </a:tblGrid>
              <a:tr h="3310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b="1" u="none" strike="noStrike" cap="none">
                          <a:solidFill>
                            <a:srgbClr val="FFFFFF"/>
                          </a:solidFill>
                        </a:rPr>
                        <a:t>column1</a:t>
                      </a:r>
                      <a:endParaRPr sz="1000" b="1" u="none" strike="noStrike" cap="none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b="1" u="none" strike="noStrike" cap="none">
                          <a:solidFill>
                            <a:srgbClr val="FFFFFF"/>
                          </a:solidFill>
                        </a:rPr>
                        <a:t>column2</a:t>
                      </a:r>
                      <a:endParaRPr sz="1000" b="1" u="none" strike="noStrike" cap="none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2"/>
                      </a:srgbClr>
                    </a:solidFill>
                  </a:tcPr>
                </a:tc>
              </a:tr>
              <a:tr h="43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Question 1: 500/500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400" u="none" strike="noStrike" cap="none" dirty="0" smtClean="0"/>
                        <a:t>100%</a:t>
                      </a:r>
                      <a:endParaRPr sz="1400" u="none" strike="noStrike" cap="none" dirty="0"/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</a:tr>
              <a:tr h="43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Question 2: 475/500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/>
                        <a:t>95%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</a:tr>
              <a:tr h="43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Question 3: 380/475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>
                          <a:solidFill>
                            <a:srgbClr val="FF0000"/>
                          </a:solidFill>
                        </a:rPr>
                        <a:t>80%</a:t>
                      </a:r>
                      <a:endParaRPr sz="1400" u="none" strike="noStrike" cap="none" dirty="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43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Question 4: 361/380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/>
                        <a:t>95%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</a:tr>
              <a:tr h="43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Question</a:t>
                      </a:r>
                      <a:r>
                        <a:rPr lang="en-US" sz="1000" u="none" strike="noStrike" cap="none" baseline="0" dirty="0" smtClean="0"/>
                        <a:t> 5: 270/361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 smtClean="0">
                          <a:solidFill>
                            <a:srgbClr val="FF0000"/>
                          </a:solidFill>
                        </a:rPr>
                        <a:t>74%</a:t>
                      </a:r>
                      <a:endParaRPr sz="1400" u="none" strike="noStrike" cap="none" dirty="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43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/>
                </a:tc>
              </a:tr>
              <a:tr h="43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/>
                </a:tc>
              </a:tr>
              <a:tr h="44897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Question 4: Home try-on AB </a:t>
            </a:r>
            <a:r>
              <a:rPr lang="en-US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funnel Table names </a:t>
            </a:r>
            <a:endParaRPr lang="en-US"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900" dirty="0"/>
              <a:t>SELECT *</a:t>
            </a:r>
          </a:p>
          <a:p>
            <a:r>
              <a:rPr lang="en-US" sz="900" dirty="0"/>
              <a:t>FROM quiz</a:t>
            </a:r>
          </a:p>
          <a:p>
            <a:r>
              <a:rPr lang="en-US" sz="900" dirty="0"/>
              <a:t>LIMIT 5;</a:t>
            </a:r>
          </a:p>
          <a:p>
            <a:r>
              <a:rPr lang="en-US" sz="900" dirty="0"/>
              <a:t> </a:t>
            </a:r>
          </a:p>
          <a:p>
            <a:r>
              <a:rPr lang="en-US" sz="900" dirty="0"/>
              <a:t>SELECT *</a:t>
            </a:r>
          </a:p>
          <a:p>
            <a:r>
              <a:rPr lang="en-US" sz="900" dirty="0"/>
              <a:t>FROM home_try_on</a:t>
            </a:r>
          </a:p>
          <a:p>
            <a:r>
              <a:rPr lang="en-US" sz="900" dirty="0"/>
              <a:t>LIMIT 5;</a:t>
            </a:r>
          </a:p>
          <a:p>
            <a:r>
              <a:rPr lang="en-US" sz="900" dirty="0"/>
              <a:t> </a:t>
            </a:r>
          </a:p>
          <a:p>
            <a:r>
              <a:rPr lang="en-US" sz="900" dirty="0"/>
              <a:t>SELECT *</a:t>
            </a:r>
          </a:p>
          <a:p>
            <a:r>
              <a:rPr lang="en-US" sz="900" dirty="0"/>
              <a:t>FROM purchase</a:t>
            </a:r>
          </a:p>
          <a:p>
            <a:r>
              <a:rPr lang="en-US" sz="900" dirty="0"/>
              <a:t>LIMIT 5;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sz="1200" b="0" i="0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From quiz: </a:t>
            </a:r>
            <a:r>
              <a:rPr lang="en-US" sz="1200" dirty="0"/>
              <a:t>– </a:t>
            </a:r>
            <a:r>
              <a:rPr lang="en-US" sz="1200" dirty="0" err="1"/>
              <a:t>user_id</a:t>
            </a:r>
            <a:r>
              <a:rPr lang="en-US" sz="1200" dirty="0"/>
              <a:t>, style, fit, shape, color. </a:t>
            </a:r>
            <a:endParaRPr lang="en-US" sz="1200" dirty="0" smtClean="0"/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sz="1200" b="0" i="0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From home_try_on: </a:t>
            </a:r>
            <a:r>
              <a:rPr lang="en-US" sz="1200" dirty="0" err="1"/>
              <a:t>user_id</a:t>
            </a:r>
            <a:r>
              <a:rPr lang="en-US" sz="1200" dirty="0"/>
              <a:t>, </a:t>
            </a:r>
            <a:r>
              <a:rPr lang="en-US" sz="1200" dirty="0" err="1"/>
              <a:t>number_of_pairs</a:t>
            </a:r>
            <a:r>
              <a:rPr lang="en-US" sz="1200" dirty="0"/>
              <a:t>, address</a:t>
            </a:r>
            <a:endParaRPr lang="en-US" sz="1200" b="0" i="0" u="none" strike="noStrike" cap="none" dirty="0" smtClean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71450" indent="-171450">
              <a:lnSpc>
                <a:spcPct val="115000"/>
              </a:lnSpc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From purchase: </a:t>
            </a:r>
            <a:r>
              <a:rPr lang="en-US" sz="1200" dirty="0" err="1"/>
              <a:t>user_id</a:t>
            </a:r>
            <a:r>
              <a:rPr lang="en-US" sz="1200" dirty="0"/>
              <a:t>, </a:t>
            </a:r>
            <a:r>
              <a:rPr lang="en-US" sz="1200" dirty="0" err="1"/>
              <a:t>product_id</a:t>
            </a:r>
            <a:r>
              <a:rPr lang="en-US" sz="1200" dirty="0"/>
              <a:t>, style, </a:t>
            </a:r>
            <a:r>
              <a:rPr lang="en-US" sz="1200" dirty="0" err="1"/>
              <a:t>model_name</a:t>
            </a:r>
            <a:r>
              <a:rPr lang="en-US" sz="1200" dirty="0"/>
              <a:t>, color, </a:t>
            </a:r>
            <a:r>
              <a:rPr lang="en-US" sz="1200" dirty="0" smtClean="0"/>
              <a:t>price</a:t>
            </a:r>
          </a:p>
          <a:p>
            <a:pPr marL="171450" indent="-171450">
              <a:lnSpc>
                <a:spcPct val="115000"/>
              </a:lnSpc>
              <a:buClr>
                <a:schemeClr val="dk1"/>
              </a:buClr>
              <a:buSzPts val="1100"/>
              <a:buFont typeface="Arial"/>
              <a:buChar char="•"/>
            </a:pPr>
            <a:endParaRPr lang="en-US" sz="1200" dirty="0"/>
          </a:p>
          <a:p>
            <a:pPr marL="171450" indent="-171450">
              <a:lnSpc>
                <a:spcPct val="115000"/>
              </a:lnSpc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sz="1200" dirty="0" smtClean="0"/>
              <a:t>It appears from the data in the next slide (limited to 10) that people who tried on 3 pairs at home were more likely to purchase than someone who tried on 5 pairs.</a:t>
            </a:r>
            <a:endParaRPr lang="en-US" sz="1200" dirty="0"/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/>
              <a:buChar char="•"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698839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buSzPts val="2400"/>
            </a:pPr>
            <a:r>
              <a:rPr lang="en-US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Question 5: </a:t>
            </a: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Left Join on AB </a:t>
            </a:r>
            <a:r>
              <a:rPr lang="en-US" sz="2400" dirty="0" smtClean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funnel</a:t>
            </a:r>
            <a:endParaRPr lang="en-US"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900" dirty="0"/>
              <a:t>SELECT DISTINCT quiz.user_id,</a:t>
            </a:r>
          </a:p>
          <a:p>
            <a:r>
              <a:rPr lang="en-US" sz="900" dirty="0"/>
              <a:t>	home_try_on.user_id IS NOT NULL AS 'is_home_try_on',</a:t>
            </a:r>
          </a:p>
          <a:p>
            <a:r>
              <a:rPr lang="en-US" sz="900" dirty="0"/>
              <a:t>  home_try_on.number_of_pairs,</a:t>
            </a:r>
          </a:p>
          <a:p>
            <a:r>
              <a:rPr lang="en-US" sz="900" dirty="0"/>
              <a:t>  purchase.user_id IS NOT NULL AS '</a:t>
            </a:r>
            <a:r>
              <a:rPr lang="en-US" sz="900" dirty="0" err="1"/>
              <a:t>is_purchase</a:t>
            </a:r>
            <a:r>
              <a:rPr lang="en-US" sz="900" dirty="0"/>
              <a:t>'</a:t>
            </a:r>
          </a:p>
          <a:p>
            <a:r>
              <a:rPr lang="en-US" sz="900" dirty="0"/>
              <a:t>FROM quiz</a:t>
            </a:r>
          </a:p>
          <a:p>
            <a:r>
              <a:rPr lang="en-US" sz="900" dirty="0"/>
              <a:t>LEFT JOIN home_try_on</a:t>
            </a:r>
          </a:p>
          <a:p>
            <a:r>
              <a:rPr lang="en-US" sz="900" dirty="0"/>
              <a:t>	ON quiz.user_id = home_try_on.user_id</a:t>
            </a:r>
          </a:p>
          <a:p>
            <a:r>
              <a:rPr lang="en-US" sz="900" dirty="0"/>
              <a:t>LEFT JOIN purchase</a:t>
            </a:r>
          </a:p>
          <a:p>
            <a:r>
              <a:rPr lang="en-US" sz="900" dirty="0"/>
              <a:t>	ON purchase.user_id = quiz.user_id</a:t>
            </a:r>
          </a:p>
          <a:p>
            <a:r>
              <a:rPr lang="en-US" sz="900" dirty="0"/>
              <a:t>LIMIT 10;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Creates a result where 1 = true and 0 = false for both is_home_try_on and </a:t>
            </a:r>
            <a:r>
              <a:rPr lang="en-US" sz="1200" dirty="0" err="1" smtClean="0">
                <a:latin typeface="Roboto"/>
                <a:ea typeface="Roboto"/>
                <a:cs typeface="Roboto"/>
                <a:sym typeface="Roboto"/>
              </a:rPr>
              <a:t>is_purchase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 columns. 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822084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WITH funnels AS(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  SELECT DISTINCT q.user_id,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   h.user_id IS NOT NULL AS 'is_home_try_on',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   h.number_of_pairs,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   p.user_id IS NOT NULL AS 'is_purchase'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FROM quiz q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LEFT JOIN home_try_on h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   ON q.user_id = h.user_id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LEFT JOIN purchase p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   ON p.user_id = q.user_id)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SELECT SUM(funnels.is_purchase) AS 'num_purchase'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FROM funnels;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Once we have this formula, we can group it in WITH and perform calculations on the data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-US" sz="1200" b="0" i="0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conversion from quiz to sales is 495/1000 or 49.5%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59365993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476</Words>
  <Application>Microsoft Macintosh PowerPoint</Application>
  <PresentationFormat>On-screen Show (16:9)</PresentationFormat>
  <Paragraphs>89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Dosis</vt:lpstr>
      <vt:lpstr>Roboto Black</vt:lpstr>
      <vt:lpstr>Roboto Thin</vt:lpstr>
      <vt:lpstr>Roboto</vt:lpstr>
      <vt:lpstr>Simple Light</vt:lpstr>
      <vt:lpstr>Simple Light</vt:lpstr>
      <vt:lpstr>Simple Light</vt:lpstr>
      <vt:lpstr>PowerPoint Presentation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Connor Schlecht</cp:lastModifiedBy>
  <cp:revision>12</cp:revision>
  <dcterms:modified xsi:type="dcterms:W3CDTF">2018-07-17T15:44:32Z</dcterms:modified>
</cp:coreProperties>
</file>